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4" r:id="rId7"/>
    <p:sldId id="265" r:id="rId8"/>
    <p:sldId id="266" r:id="rId9"/>
    <p:sldId id="268" r:id="rId10"/>
    <p:sldId id="261" r:id="rId11"/>
    <p:sldId id="267" r:id="rId12"/>
    <p:sldId id="262" r:id="rId13"/>
    <p:sldId id="263"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937E3-47F4-4AB6-A443-46CF2EB81F51}" type="datetimeFigureOut">
              <a:rPr lang="ru-RU" smtClean="0"/>
              <a:t>14.01.2011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DB0ECB-6678-4129-9BF2-D87F1B6740D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937E3-47F4-4AB6-A443-46CF2EB81F51}" type="datetimeFigureOut">
              <a:rPr lang="ru-RU" smtClean="0"/>
              <a:t>14.01.2011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DB0ECB-6678-4129-9BF2-D87F1B6740D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937E3-47F4-4AB6-A443-46CF2EB81F51}" type="datetimeFigureOut">
              <a:rPr lang="ru-RU" smtClean="0"/>
              <a:t>14.01.2011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DB0ECB-6678-4129-9BF2-D87F1B6740D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937E3-47F4-4AB6-A443-46CF2EB81F51}" type="datetimeFigureOut">
              <a:rPr lang="ru-RU" smtClean="0"/>
              <a:t>14.01.2011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DB0ECB-6678-4129-9BF2-D87F1B6740D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937E3-47F4-4AB6-A443-46CF2EB81F51}" type="datetimeFigureOut">
              <a:rPr lang="ru-RU" smtClean="0"/>
              <a:t>14.01.2011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DB0ECB-6678-4129-9BF2-D87F1B6740D4}"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937E3-47F4-4AB6-A443-46CF2EB81F51}" type="datetimeFigureOut">
              <a:rPr lang="ru-RU" smtClean="0"/>
              <a:t>14.01.2011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7DB0ECB-6678-4129-9BF2-D87F1B6740D4}"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937E3-47F4-4AB6-A443-46CF2EB81F51}" type="datetimeFigureOut">
              <a:rPr lang="ru-RU" smtClean="0"/>
              <a:t>14.01.2011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7DB0ECB-6678-4129-9BF2-D87F1B6740D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937E3-47F4-4AB6-A443-46CF2EB81F51}" type="datetimeFigureOut">
              <a:rPr lang="ru-RU" smtClean="0"/>
              <a:t>14.01.2011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7DB0ECB-6678-4129-9BF2-D87F1B6740D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937E3-47F4-4AB6-A443-46CF2EB81F51}" type="datetimeFigureOut">
              <a:rPr lang="ru-RU" smtClean="0"/>
              <a:t>14.01.2011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7DB0ECB-6678-4129-9BF2-D87F1B6740D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0F937E3-47F4-4AB6-A443-46CF2EB81F51}" type="datetimeFigureOut">
              <a:rPr lang="ru-RU" smtClean="0"/>
              <a:t>14.01.2011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7DB0ECB-6678-4129-9BF2-D87F1B6740D4}"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0F937E3-47F4-4AB6-A443-46CF2EB81F51}" type="datetimeFigureOut">
              <a:rPr lang="ru-RU" smtClean="0"/>
              <a:t>14.01.2011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7DB0ECB-6678-4129-9BF2-D87F1B6740D4}"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937E3-47F4-4AB6-A443-46CF2EB81F51}" type="datetimeFigureOut">
              <a:rPr lang="ru-RU" smtClean="0"/>
              <a:t>14.01.2011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B0ECB-6678-4129-9BF2-D87F1B6740D4}"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ru.wikipedia.org/wiki/%D0%9C%D0%B0%D1%88%D0%B8%D0%BD%D0%B0" TargetMode="External"/><Relationship Id="rId2" Type="http://schemas.openxmlformats.org/officeDocument/2006/relationships/hyperlink" Target="http://ru.wikipedia.org/wiki/%D0%9C%D0%B5%D1%85%D0%B0%D0%BD%D0%B8%D1%87%D0%B5%D1%81%D0%BA%D0%B0%D1%8F_%D1%8D%D0%BD%D0%B5%D1%80%D0%B3%D0%B8%D1%8F" TargetMode="External"/><Relationship Id="rId1" Type="http://schemas.openxmlformats.org/officeDocument/2006/relationships/slideLayout" Target="../slideLayouts/slideLayout9.xml"/><Relationship Id="rId4" Type="http://schemas.openxmlformats.org/officeDocument/2006/relationships/hyperlink" Target="http://ru.wikipedia.org/wiki/%D0%9C%D0%B5%D1%85%D0%B0%D0%BD%D0%B8%D0%B7%D0%BC"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ru.wikipedia.org/wiki/%D0%92%D0%BE%D0%BB%D0%BD%D0%BE%D0%B2%D0%B0%D1%8F_%D0%BF%D0%B5%D1%80%D0%B5%D0%B4%D0%B0%D1%87%D0%B0" TargetMode="External"/><Relationship Id="rId13" Type="http://schemas.openxmlformats.org/officeDocument/2006/relationships/hyperlink" Target="http://ru.wikipedia.org/wiki/%D0%92%D0%B0%D1%80%D0%B8%D0%B0%D1%82%D0%BE%D1%80" TargetMode="External"/><Relationship Id="rId3" Type="http://schemas.openxmlformats.org/officeDocument/2006/relationships/hyperlink" Target="http://ru.wikipedia.org/wiki/%D0%A7%D0%B5%D1%80%D0%B2%D1%8F%D1%87%D0%BD%D0%B0%D1%8F_%D0%BF%D0%B5%D1%80%D0%B5%D0%B4%D0%B0%D1%87%D0%B0" TargetMode="External"/><Relationship Id="rId7" Type="http://schemas.openxmlformats.org/officeDocument/2006/relationships/hyperlink" Target="http://ru.wikipedia.org/wiki/%D0%92%D0%B8%D0%BD%D1%82%D0%BE%D0%B2%D0%B0%D1%8F_%D0%BF%D0%B5%D1%80%D0%B5%D0%B4%D0%B0%D1%87%D0%B0" TargetMode="External"/><Relationship Id="rId12" Type="http://schemas.openxmlformats.org/officeDocument/2006/relationships/hyperlink" Target="http://ru.wikipedia.org/wiki/%D0%9F%D0%B5%D1%80%D0%B5%D0%B4%D0%B0%D1%82%D0%BE%D1%87%D0%BD%D0%BE%D0%B5_%D1%87%D0%B8%D1%81%D0%BB%D0%BE" TargetMode="External"/><Relationship Id="rId2" Type="http://schemas.openxmlformats.org/officeDocument/2006/relationships/hyperlink" Target="http://ru.wikipedia.org/wiki/%D0%97%D1%83%D0%B1%D1%87%D0%B0%D1%82%D0%B0%D1%8F_%D0%BF%D0%B5%D1%80%D0%B5%D0%B4%D0%B0%D1%87%D0%B0" TargetMode="External"/><Relationship Id="rId1" Type="http://schemas.openxmlformats.org/officeDocument/2006/relationships/slideLayout" Target="../slideLayouts/slideLayout2.xml"/><Relationship Id="rId6" Type="http://schemas.openxmlformats.org/officeDocument/2006/relationships/hyperlink" Target="http://ru.wikipedia.org/wiki/%D0%A0%D0%B5%D0%BC%D0%B5%D0%BD%D0%BD%D0%B0%D1%8F_%D0%BF%D0%B5%D1%80%D0%B5%D0%B4%D0%B0%D1%87%D0%B0" TargetMode="External"/><Relationship Id="rId11" Type="http://schemas.openxmlformats.org/officeDocument/2006/relationships/hyperlink" Target="http://ru.wikipedia.org/wiki/%D0%A0%D0%B5%D0%BC%D1%91%D0%BD%D0%BD%D0%B0%D1%8F_%D0%BF%D0%B5%D1%80%D0%B5%D0%B4%D0%B0%D1%87%D0%B0" TargetMode="External"/><Relationship Id="rId5" Type="http://schemas.openxmlformats.org/officeDocument/2006/relationships/hyperlink" Target="http://ru.wikipedia.org/wiki/%D0%A6%D0%B5%D0%BF%D0%BD%D0%B0%D1%8F_%D0%BF%D0%B5%D1%80%D0%B5%D0%B4%D0%B0%D1%87%D0%B0" TargetMode="External"/><Relationship Id="rId10" Type="http://schemas.openxmlformats.org/officeDocument/2006/relationships/hyperlink" Target="http://ru.wikipedia.org/wiki/%D0%A4%D1%80%D0%B8%D0%BA%D1%86%D0%B8%D0%BE%D0%BD%D0%BD%D0%B0%D1%8F_%D0%BF%D0%B5%D1%80%D0%B5%D0%B4%D0%B0%D1%87%D0%B0" TargetMode="External"/><Relationship Id="rId4" Type="http://schemas.openxmlformats.org/officeDocument/2006/relationships/hyperlink" Target="http://ru.wikipedia.org/wiki/%D0%93%D0%B8%D0%BF%D0%BE%D0%B8%D0%B4%D0%BD%D0%B0%D1%8F_%D0%BF%D0%B5%D1%80%D0%B5%D0%B4%D0%B0%D1%87%D0%B0" TargetMode="External"/><Relationship Id="rId9" Type="http://schemas.openxmlformats.org/officeDocument/2006/relationships/hyperlink" Target="http://ru.wikipedia.org/wiki/%D0%92%D0%B8%D0%BA%D0%B8%D0%BF%D0%B5%D0%B4%D0%B8%D1%8F:%D0%A1%D1%81%D1%8B%D0%BB%D0%BA%D0%B8_%D0%BD%D0%B0_%D0%B8%D1%81%D1%82%D0%BE%D1%87%D0%BD%D0%B8%D0%BA%D0%B8"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Содержимое 4"/>
          <p:cNvSpPr>
            <a:spLocks noGrp="1"/>
          </p:cNvSpPr>
          <p:nvPr>
            <p:ph idx="1"/>
          </p:nvPr>
        </p:nvSpPr>
        <p:spPr/>
        <p:txBody>
          <a:bodyPr/>
          <a:lstStyle/>
          <a:p>
            <a:endParaRPr lang="ru-RU" dirty="0"/>
          </a:p>
        </p:txBody>
      </p:sp>
      <p:sp>
        <p:nvSpPr>
          <p:cNvPr id="6" name="Прямоугольник 5"/>
          <p:cNvSpPr/>
          <p:nvPr/>
        </p:nvSpPr>
        <p:spPr>
          <a:xfrm>
            <a:off x="1142976" y="1643050"/>
            <a:ext cx="4749257" cy="369332"/>
          </a:xfrm>
          <a:prstGeom prst="rect">
            <a:avLst/>
          </a:prstGeom>
        </p:spPr>
        <p:txBody>
          <a:bodyPr wrap="square">
            <a:spAutoFit/>
          </a:bodyPr>
          <a:lstStyle/>
          <a:p>
            <a:r>
              <a:rPr lang="ru-RU" b="1" dirty="0" smtClean="0"/>
              <a:t>Механическая передача</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074" name="Picture 2" descr="C:\Documents and Settings\Admin\Local Settings\Temporary Internet Files\Content.IE5\5VLO8W5G\Schneckengetriebe[1].jpg"/>
          <p:cNvPicPr>
            <a:picLocks noGrp="1" noChangeAspect="1" noChangeArrowheads="1"/>
          </p:cNvPicPr>
          <p:nvPr>
            <p:ph idx="1"/>
          </p:nvPr>
        </p:nvPicPr>
        <p:blipFill>
          <a:blip r:embed="rId2"/>
          <a:srcRect/>
          <a:stretch>
            <a:fillRect/>
          </a:stretch>
        </p:blipFill>
        <p:spPr bwMode="auto">
          <a:xfrm>
            <a:off x="571472" y="1500174"/>
            <a:ext cx="8143932" cy="507209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9218" name="Picture 2" descr="C:\Documents and Settings\Admin\Local Settings\Temporary Internet Files\Content.IE5\FTFZ2VSJ\300px-Worm-WormWheel-gearbox[1].jpg"/>
          <p:cNvPicPr>
            <a:picLocks noGrp="1" noChangeAspect="1" noChangeArrowheads="1"/>
          </p:cNvPicPr>
          <p:nvPr>
            <p:ph idx="1"/>
          </p:nvPr>
        </p:nvPicPr>
        <p:blipFill>
          <a:blip r:embed="rId2"/>
          <a:srcRect/>
          <a:stretch>
            <a:fillRect/>
          </a:stretch>
        </p:blipFill>
        <p:spPr bwMode="auto">
          <a:xfrm>
            <a:off x="500034" y="1500174"/>
            <a:ext cx="8215370" cy="514353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098" name="Picture 2" descr="C:\Documents and Settings\Admin\Local Settings\Temporary Internet Files\Content.IE5\5VLO8W5G\120px-Keilriemen-V-Belt[1].png"/>
          <p:cNvPicPr>
            <a:picLocks noGrp="1" noChangeAspect="1" noChangeArrowheads="1"/>
          </p:cNvPicPr>
          <p:nvPr>
            <p:ph idx="1"/>
          </p:nvPr>
        </p:nvPicPr>
        <p:blipFill>
          <a:blip r:embed="rId2"/>
          <a:srcRect/>
          <a:stretch>
            <a:fillRect/>
          </a:stretch>
        </p:blipFill>
        <p:spPr bwMode="auto">
          <a:xfrm>
            <a:off x="500034" y="1428736"/>
            <a:ext cx="8143932" cy="521497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122" name="Picture 2" descr="C:\Documents and Settings\Admin\Local Settings\Temporary Internet Files\Content.IE5\UL2VNYBN\120px-Chain[1].gif"/>
          <p:cNvPicPr>
            <a:picLocks noGrp="1" noChangeAspect="1" noChangeArrowheads="1" noCrop="1"/>
          </p:cNvPicPr>
          <p:nvPr>
            <p:ph idx="1"/>
          </p:nvPr>
        </p:nvPicPr>
        <p:blipFill>
          <a:blip r:embed="rId2"/>
          <a:srcRect/>
          <a:stretch>
            <a:fillRect/>
          </a:stretch>
        </p:blipFill>
        <p:spPr bwMode="auto">
          <a:xfrm>
            <a:off x="428596" y="1428736"/>
            <a:ext cx="8215370" cy="507209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7650" name="Picture 2" descr="C:\Documents and Settings\Admin\Local Settings\Temporary Internet Files\Content.IE5\992XURHG\7HLJW7pyRk[1].jpg"/>
          <p:cNvPicPr>
            <a:picLocks noGrp="1" noChangeAspect="1" noChangeArrowheads="1"/>
          </p:cNvPicPr>
          <p:nvPr>
            <p:ph idx="1"/>
          </p:nvPr>
        </p:nvPicPr>
        <p:blipFill>
          <a:blip r:embed="rId2"/>
          <a:srcRect/>
          <a:stretch>
            <a:fillRect/>
          </a:stretch>
        </p:blipFill>
        <p:spPr bwMode="auto">
          <a:xfrm>
            <a:off x="500034" y="285728"/>
            <a:ext cx="8286807" cy="607223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dirty="0"/>
              <a:t>Механическая передача</a:t>
            </a:r>
            <a:r>
              <a:rPr lang="ru-RU" dirty="0" smtClean="0"/>
              <a:t> — механизм, служащий для передачи и преобразования </a:t>
            </a:r>
            <a:r>
              <a:rPr lang="ru-RU" dirty="0" smtClean="0">
                <a:hlinkClick r:id="rId2" tooltip="Механическая энергия"/>
              </a:rPr>
              <a:t>механической энергии</a:t>
            </a:r>
            <a:r>
              <a:rPr lang="ru-RU" dirty="0" smtClean="0"/>
              <a:t> от </a:t>
            </a:r>
            <a:r>
              <a:rPr lang="ru-RU" dirty="0" smtClean="0">
                <a:hlinkClick r:id="rId3" tooltip="Машина"/>
              </a:rPr>
              <a:t>энергетической машины</a:t>
            </a:r>
            <a:r>
              <a:rPr lang="ru-RU" dirty="0" smtClean="0"/>
              <a:t> до исполнительного </a:t>
            </a:r>
            <a:r>
              <a:rPr lang="ru-RU" dirty="0" smtClean="0">
                <a:hlinkClick r:id="rId4" tooltip="Механизм"/>
              </a:rPr>
              <a:t>механизма</a:t>
            </a:r>
            <a:r>
              <a:rPr lang="ru-RU" dirty="0" smtClean="0"/>
              <a:t> (органа) одного или более, как правило с изменением характера движения (изменения направления, сил, моментов и скоростей). Как правило, используется передача вращательного движения</a:t>
            </a:r>
            <a:endParaRPr lang="ru-RU" dirty="0"/>
          </a:p>
        </p:txBody>
      </p:sp>
      <p:sp>
        <p:nvSpPr>
          <p:cNvPr id="5" name="Рисунок 4"/>
          <p:cNvSpPr>
            <a:spLocks noGrp="1"/>
          </p:cNvSpPr>
          <p:nvPr>
            <p:ph type="pic" idx="1"/>
          </p:nvPr>
        </p:nvSpPr>
        <p:spPr/>
      </p:sp>
      <p:sp>
        <p:nvSpPr>
          <p:cNvPr id="6" name="Текст 5"/>
          <p:cNvSpPr>
            <a:spLocks noGrp="1"/>
          </p:cNvSpPr>
          <p:nvPr>
            <p:ph type="body" sz="half" idx="2"/>
          </p:nvPr>
        </p:nvSpPr>
        <p:spPr/>
        <p:txBody>
          <a:bodyPr/>
          <a:lstStyle/>
          <a:p>
            <a:endParaRPr lang="ru-RU"/>
          </a:p>
        </p:txBody>
      </p:sp>
      <p:sp>
        <p:nvSpPr>
          <p:cNvPr id="7" name="Прямоугольник 6"/>
          <p:cNvSpPr/>
          <p:nvPr/>
        </p:nvSpPr>
        <p:spPr>
          <a:xfrm>
            <a:off x="2286000" y="2136339"/>
            <a:ext cx="4572000" cy="369332"/>
          </a:xfrm>
          <a:prstGeom prst="rect">
            <a:avLst/>
          </a:prstGeom>
        </p:spPr>
        <p:txBody>
          <a:bodyPr>
            <a:spAutoFit/>
          </a:bodyPr>
          <a:lstStyle/>
          <a:p>
            <a:r>
              <a:rPr lang="ru-RU" dirty="0" smtClean="0"/>
              <a:t>.</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32500" lnSpcReduction="20000"/>
          </a:bodyPr>
          <a:lstStyle/>
          <a:p>
            <a:r>
              <a:rPr lang="ru-RU" dirty="0" smtClean="0"/>
              <a:t>Передачи зацепления: </a:t>
            </a:r>
          </a:p>
          <a:p>
            <a:pPr lvl="1"/>
            <a:r>
              <a:rPr lang="ru-RU" dirty="0" smtClean="0"/>
              <a:t>Цилиндрические </a:t>
            </a:r>
            <a:r>
              <a:rPr lang="ru-RU" dirty="0" smtClean="0">
                <a:hlinkClick r:id="rId2" tooltip="Зубчатая передача"/>
              </a:rPr>
              <a:t>зубчатые передачи</a:t>
            </a:r>
            <a:r>
              <a:rPr lang="ru-RU" dirty="0" smtClean="0"/>
              <a:t> - отличаются надёжностью и имеют высокий ресурс эксплуатации. Обычно применяются при особо сложных режимах работы, для передачи и </a:t>
            </a:r>
            <a:r>
              <a:rPr lang="ru-RU" dirty="0" err="1" smtClean="0"/>
              <a:t>преобразовывания</a:t>
            </a:r>
            <a:r>
              <a:rPr lang="ru-RU" dirty="0" smtClean="0"/>
              <a:t> больших мощностей. Цилиндрические передачи бывают прямозубыми, косозубыми и шевронными. </a:t>
            </a:r>
          </a:p>
          <a:p>
            <a:pPr lvl="2"/>
            <a:r>
              <a:rPr lang="ru-RU" dirty="0" smtClean="0"/>
              <a:t>Прямозубые цилиндрические передачи легко изготавливать, но при их работе возникает высокий шум, они создают вибрацию и из-за этого быстрее изнашиваются. </a:t>
            </a:r>
          </a:p>
          <a:p>
            <a:pPr lvl="2"/>
            <a:r>
              <a:rPr lang="ru-RU" dirty="0" err="1" smtClean="0"/>
              <a:t>Косозубчатые</a:t>
            </a:r>
            <a:r>
              <a:rPr lang="ru-RU" dirty="0" smtClean="0"/>
              <a:t> цилиндрические передачи обладают хорошей плавностью работы, низким уровнем шума и хорошими эксплуатационными характеристиками. Существенный недостаток - возникают осевые силы, из-за которых приходится делать более жёсткую конструкцию корпуса редуктора. </a:t>
            </a:r>
          </a:p>
          <a:p>
            <a:pPr lvl="2"/>
            <a:r>
              <a:rPr lang="ru-RU" dirty="0" smtClean="0"/>
              <a:t>Шевронные цилиндрические передачи обладают крайне высокой плавностью работы. Шестерни этих передач представляют собой сдвоенные косозубые шестерни, но они имеют больший угол зубьев, чем косозубые. Стоимость изготовления шевронных зубчатых колес высокая, они требуют специализированных станков и высокой квалификации рабочих. </a:t>
            </a:r>
          </a:p>
          <a:p>
            <a:pPr lvl="1"/>
            <a:r>
              <a:rPr lang="ru-RU" dirty="0" smtClean="0"/>
              <a:t>Конические </a:t>
            </a:r>
            <a:r>
              <a:rPr lang="ru-RU" dirty="0" smtClean="0">
                <a:hlinkClick r:id="rId2" tooltip="Зубчатая передача"/>
              </a:rPr>
              <a:t>зубчатые передачи</a:t>
            </a:r>
            <a:r>
              <a:rPr lang="ru-RU" dirty="0" smtClean="0"/>
              <a:t> в отличие от цилиндрических имеют пересекающиеся оси входных и выходных валов. Применяются если необходимо изменить направление кинетической передачи. </a:t>
            </a:r>
          </a:p>
          <a:p>
            <a:pPr lvl="1"/>
            <a:r>
              <a:rPr lang="ru-RU" dirty="0" smtClean="0">
                <a:hlinkClick r:id="rId3" tooltip="Червячная передача"/>
              </a:rPr>
              <a:t>червячные</a:t>
            </a:r>
            <a:r>
              <a:rPr lang="ru-RU" dirty="0" smtClean="0"/>
              <a:t> - представляют собой механическую передачу от винта, называемого червяком на зубчатое колесо, называемое червячным колесом. Отличаются высоким передаточным отношением, относительно низким КПД. Червяки бывают однозаходные и многозаходные. Передаточное отношение червячного редуктора определяется как отношение количества зубьев на червячном колесе к количеству заходов на червяке. </a:t>
            </a:r>
          </a:p>
          <a:p>
            <a:pPr lvl="1"/>
            <a:r>
              <a:rPr lang="ru-RU" dirty="0" smtClean="0">
                <a:hlinkClick r:id="rId4" tooltip="Гипоидная передача"/>
              </a:rPr>
              <a:t>гипоидные</a:t>
            </a:r>
            <a:r>
              <a:rPr lang="ru-RU" dirty="0" smtClean="0"/>
              <a:t> (</a:t>
            </a:r>
            <a:r>
              <a:rPr lang="ru-RU" dirty="0" err="1" smtClean="0"/>
              <a:t>спироидные</a:t>
            </a:r>
            <a:r>
              <a:rPr lang="ru-RU" dirty="0" smtClean="0"/>
              <a:t>); </a:t>
            </a:r>
          </a:p>
          <a:p>
            <a:pPr lvl="1"/>
            <a:r>
              <a:rPr lang="ru-RU" dirty="0" smtClean="0">
                <a:hlinkClick r:id="rId5" tooltip="Цепная передача"/>
              </a:rPr>
              <a:t>цепные</a:t>
            </a:r>
            <a:r>
              <a:rPr lang="ru-RU" dirty="0" smtClean="0"/>
              <a:t>; </a:t>
            </a:r>
          </a:p>
          <a:p>
            <a:pPr lvl="1"/>
            <a:r>
              <a:rPr lang="ru-RU" dirty="0" smtClean="0">
                <a:hlinkClick r:id="rId6" tooltip="Ременная передача"/>
              </a:rPr>
              <a:t>зубчатыми ремнями</a:t>
            </a:r>
            <a:r>
              <a:rPr lang="ru-RU" dirty="0" smtClean="0"/>
              <a:t>; </a:t>
            </a:r>
          </a:p>
          <a:p>
            <a:pPr lvl="1"/>
            <a:r>
              <a:rPr lang="ru-RU" dirty="0" smtClean="0">
                <a:hlinkClick r:id="rId7" tooltip="Винтовая передача"/>
              </a:rPr>
              <a:t>винтовые</a:t>
            </a:r>
            <a:r>
              <a:rPr lang="ru-RU" dirty="0" smtClean="0"/>
              <a:t>. </a:t>
            </a:r>
          </a:p>
          <a:p>
            <a:pPr lvl="1"/>
            <a:r>
              <a:rPr lang="ru-RU" dirty="0" smtClean="0">
                <a:hlinkClick r:id="rId8" tooltip="Волновая передача"/>
              </a:rPr>
              <a:t>Волновая передача</a:t>
            </a:r>
            <a:r>
              <a:rPr lang="ru-RU" dirty="0" smtClean="0"/>
              <a:t> - сравнительно нова, отличается крайне высоким передаточным отношением. Имеет относительно малый вес и высокую</a:t>
            </a:r>
            <a:r>
              <a:rPr lang="ru-RU" baseline="30000" dirty="0" smtClean="0">
                <a:hlinkClick r:id="rId9" tooltip="Википедия:Ссылки на источники"/>
              </a:rPr>
              <a:t>[</a:t>
            </a:r>
            <a:r>
              <a:rPr lang="ru-RU" i="1" baseline="30000" dirty="0" smtClean="0">
                <a:hlinkClick r:id="rId9" tooltip="Википедия:Ссылки на источники"/>
              </a:rPr>
              <a:t>источник не указан 483 дня</a:t>
            </a:r>
            <a:r>
              <a:rPr lang="ru-RU" baseline="30000" dirty="0" smtClean="0">
                <a:hlinkClick r:id="rId9" tooltip="Википедия:Ссылки на источники"/>
              </a:rPr>
              <a:t>]</a:t>
            </a:r>
            <a:r>
              <a:rPr lang="ru-RU" dirty="0" smtClean="0"/>
              <a:t> износостойкость. Принцип работы - генерация волн на гибком колесе, которое имеет чуть меньшее количество зубьев чем жёсткое колесо и смещение одного колеса относительно другого на их разницу зубьев за один оборот генератора волн. </a:t>
            </a:r>
          </a:p>
          <a:p>
            <a:r>
              <a:rPr lang="ru-RU" dirty="0" smtClean="0"/>
              <a:t>Передачи трения: </a:t>
            </a:r>
          </a:p>
          <a:p>
            <a:pPr lvl="1"/>
            <a:r>
              <a:rPr lang="ru-RU" dirty="0" smtClean="0">
                <a:hlinkClick r:id="rId10" tooltip="Фрикционная передача"/>
              </a:rPr>
              <a:t>фрикционные</a:t>
            </a:r>
            <a:r>
              <a:rPr lang="ru-RU" dirty="0" smtClean="0"/>
              <a:t>; </a:t>
            </a:r>
          </a:p>
          <a:p>
            <a:pPr lvl="1"/>
            <a:r>
              <a:rPr lang="ru-RU" dirty="0" smtClean="0">
                <a:hlinkClick r:id="rId11" tooltip="Ремённая передача"/>
              </a:rPr>
              <a:t>ремённые</a:t>
            </a:r>
            <a:r>
              <a:rPr lang="ru-RU" dirty="0" smtClean="0"/>
              <a:t>. </a:t>
            </a:r>
          </a:p>
          <a:p>
            <a:r>
              <a:rPr lang="ru-RU" dirty="0" smtClean="0"/>
              <a:t>Способ соединения ведущего и ведомого звена: </a:t>
            </a:r>
          </a:p>
          <a:p>
            <a:pPr lvl="1"/>
            <a:r>
              <a:rPr lang="ru-RU" dirty="0" smtClean="0"/>
              <a:t>непосредственный контакт (зубчатые, фрикционные, винтовые, червячные); </a:t>
            </a:r>
          </a:p>
          <a:p>
            <a:pPr lvl="1"/>
            <a:r>
              <a:rPr lang="ru-RU" dirty="0" smtClean="0"/>
              <a:t>с гибкой дополнительной связью (ремённые, цепные). </a:t>
            </a:r>
          </a:p>
          <a:p>
            <a:r>
              <a:rPr lang="ru-RU" dirty="0" smtClean="0"/>
              <a:t>По управляемости делятся на: </a:t>
            </a:r>
          </a:p>
          <a:p>
            <a:pPr lvl="1"/>
            <a:r>
              <a:rPr lang="ru-RU" dirty="0" smtClean="0"/>
              <a:t>с фиксированным </a:t>
            </a:r>
            <a:r>
              <a:rPr lang="ru-RU" dirty="0" smtClean="0">
                <a:hlinkClick r:id="rId12" tooltip="Передаточное число"/>
              </a:rPr>
              <a:t>передаточным числом</a:t>
            </a:r>
            <a:r>
              <a:rPr lang="ru-RU" dirty="0" smtClean="0"/>
              <a:t> </a:t>
            </a:r>
          </a:p>
          <a:p>
            <a:pPr lvl="1"/>
            <a:r>
              <a:rPr lang="ru-RU" dirty="0" smtClean="0"/>
              <a:t>со ступенчато изменяемым передаточным числом </a:t>
            </a:r>
          </a:p>
          <a:p>
            <a:pPr lvl="1"/>
            <a:r>
              <a:rPr lang="ru-RU" dirty="0" smtClean="0"/>
              <a:t>с плавно изменяемым передаточным числом (</a:t>
            </a:r>
            <a:r>
              <a:rPr lang="ru-RU" dirty="0" smtClean="0">
                <a:hlinkClick r:id="rId13" tooltip="Вариатор"/>
              </a:rPr>
              <a:t>вариаторы</a:t>
            </a:r>
            <a:r>
              <a:rPr lang="ru-RU" dirty="0" smtClean="0"/>
              <a:t>) </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descr="C:\Documents and Settings\Admin\Local Settings\Temporary Internet Files\Content.IE5\QWWSZYPG\Gears_animation[1].gif"/>
          <p:cNvPicPr>
            <a:picLocks noGrp="1" noChangeAspect="1" noChangeArrowheads="1" noCrop="1"/>
          </p:cNvPicPr>
          <p:nvPr>
            <p:ph idx="1"/>
          </p:nvPr>
        </p:nvPicPr>
        <p:blipFill>
          <a:blip r:embed="rId2"/>
          <a:srcRect/>
          <a:stretch>
            <a:fillRect/>
          </a:stretch>
        </p:blipFill>
        <p:spPr bwMode="auto">
          <a:xfrm>
            <a:off x="428596" y="1428736"/>
            <a:ext cx="8286808" cy="500066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descr="C:\Documents and Settings\Admin\Local Settings\Temporary Internet Files\Content.IE5\YO5KT5RG\Rack_and_pinion_animation[1].gif"/>
          <p:cNvPicPr>
            <a:picLocks noGrp="1" noChangeAspect="1" noChangeArrowheads="1" noCrop="1"/>
          </p:cNvPicPr>
          <p:nvPr>
            <p:ph idx="1"/>
          </p:nvPr>
        </p:nvPicPr>
        <p:blipFill>
          <a:blip r:embed="rId2"/>
          <a:srcRect/>
          <a:stretch>
            <a:fillRect/>
          </a:stretch>
        </p:blipFill>
        <p:spPr bwMode="auto">
          <a:xfrm>
            <a:off x="500034" y="1500174"/>
            <a:ext cx="8215370" cy="492922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146" name="Picture 2" descr="C:\Documents and Settings\Admin\Local Settings\Temporary Internet Files\Content.IE5\992XURHG\200px-Gears_large[1].jpg"/>
          <p:cNvPicPr>
            <a:picLocks noGrp="1" noChangeAspect="1" noChangeArrowheads="1"/>
          </p:cNvPicPr>
          <p:nvPr>
            <p:ph idx="1"/>
          </p:nvPr>
        </p:nvPicPr>
        <p:blipFill>
          <a:blip r:embed="rId2"/>
          <a:srcRect/>
          <a:stretch>
            <a:fillRect/>
          </a:stretch>
        </p:blipFill>
        <p:spPr bwMode="auto">
          <a:xfrm>
            <a:off x="428596" y="1500174"/>
            <a:ext cx="8358246" cy="50006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7170" name="Picture 2" descr="C:\Documents and Settings\Admin\Local Settings\Temporary Internet Files\Content.IE5\RD63LL56\100px-Anim_engrenages_helicoidaux[1].gif"/>
          <p:cNvPicPr>
            <a:picLocks noGrp="1" noChangeAspect="1" noChangeArrowheads="1" noCrop="1"/>
          </p:cNvPicPr>
          <p:nvPr>
            <p:ph idx="1"/>
          </p:nvPr>
        </p:nvPicPr>
        <p:blipFill>
          <a:blip r:embed="rId2"/>
          <a:srcRect/>
          <a:stretch>
            <a:fillRect/>
          </a:stretch>
        </p:blipFill>
        <p:spPr bwMode="auto">
          <a:xfrm>
            <a:off x="571472" y="1643050"/>
            <a:ext cx="8072494" cy="471490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8194" name="Picture 2" descr="C:\Documents and Settings\Admin\Local Settings\Temporary Internet Files\Content.IE5\UL2VNYBN\200px-Netham_Weir_4[1].jpg"/>
          <p:cNvPicPr>
            <a:picLocks noGrp="1" noChangeAspect="1" noChangeArrowheads="1"/>
          </p:cNvPicPr>
          <p:nvPr>
            <p:ph idx="1"/>
          </p:nvPr>
        </p:nvPicPr>
        <p:blipFill>
          <a:blip r:embed="rId2"/>
          <a:srcRect/>
          <a:stretch>
            <a:fillRect/>
          </a:stretch>
        </p:blipFill>
        <p:spPr bwMode="auto">
          <a:xfrm>
            <a:off x="500034" y="1500174"/>
            <a:ext cx="8215370" cy="492922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42" name="Picture 2" descr="C:\Documents and Settings\Admin\Local Settings\Temporary Internet Files\Content.IE5\5VLO8W5G\220px-Train_planetaire[1].png"/>
          <p:cNvPicPr>
            <a:picLocks noGrp="1" noChangeAspect="1" noChangeArrowheads="1"/>
          </p:cNvPicPr>
          <p:nvPr>
            <p:ph idx="1"/>
          </p:nvPr>
        </p:nvPicPr>
        <p:blipFill>
          <a:blip r:embed="rId2"/>
          <a:srcRect/>
          <a:stretch>
            <a:fillRect/>
          </a:stretch>
        </p:blipFill>
        <p:spPr bwMode="auto">
          <a:xfrm>
            <a:off x="785786" y="1428737"/>
            <a:ext cx="7000924" cy="5143536"/>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294</Words>
  <Application>Microsoft Office PowerPoint</Application>
  <PresentationFormat>Экран (4:3)</PresentationFormat>
  <Paragraphs>25</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Слайд 1</vt:lpstr>
      <vt:lpstr>Механическая передача — механизм, служащий для передачи и преобразования механической энергии от энергетической машины до исполнительного механизма (органа) одного или более, как правило с изменением характера движения (изменения направления, сил, моментов и скоростей). Как правило, используется передача вращательного движения</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4</cp:revision>
  <dcterms:created xsi:type="dcterms:W3CDTF">2011-01-14T10:47:03Z</dcterms:created>
  <dcterms:modified xsi:type="dcterms:W3CDTF">2011-01-14T11:25:58Z</dcterms:modified>
</cp:coreProperties>
</file>